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63" r:id="rId3"/>
    <p:sldId id="285" r:id="rId4"/>
    <p:sldId id="260" r:id="rId5"/>
    <p:sldId id="259" r:id="rId6"/>
    <p:sldId id="264" r:id="rId7"/>
    <p:sldId id="274" r:id="rId8"/>
    <p:sldId id="286" r:id="rId9"/>
    <p:sldId id="307" r:id="rId10"/>
    <p:sldId id="308" r:id="rId11"/>
    <p:sldId id="291" r:id="rId12"/>
    <p:sldId id="297" r:id="rId13"/>
    <p:sldId id="298" r:id="rId14"/>
    <p:sldId id="299" r:id="rId15"/>
    <p:sldId id="302" r:id="rId16"/>
    <p:sldId id="303" r:id="rId17"/>
    <p:sldId id="304" r:id="rId18"/>
    <p:sldId id="305" r:id="rId19"/>
    <p:sldId id="306" r:id="rId20"/>
    <p:sldId id="300" r:id="rId21"/>
    <p:sldId id="309" r:id="rId22"/>
    <p:sldId id="310" r:id="rId23"/>
    <p:sldId id="311" r:id="rId24"/>
    <p:sldId id="312" r:id="rId25"/>
    <p:sldId id="293" r:id="rId26"/>
    <p:sldId id="313" r:id="rId27"/>
    <p:sldId id="314" r:id="rId28"/>
    <p:sldId id="316" r:id="rId29"/>
    <p:sldId id="292" r:id="rId30"/>
    <p:sldId id="261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thalesgroup.com/" TargetMode="External"/><Relationship Id="rId7" Type="http://schemas.openxmlformats.org/officeDocument/2006/relationships/hyperlink" Target="https://www.youtube.com/user/the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thalesgroup" TargetMode="External"/><Relationship Id="rId5" Type="http://schemas.openxmlformats.org/officeDocument/2006/relationships/hyperlink" Target="https://www.facebook.com/thalesgroup" TargetMode="External"/><Relationship Id="rId4" Type="http://schemas.openxmlformats.org/officeDocument/2006/relationships/hyperlink" Target="https://www.linkedin.com/company/thales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thalesgroup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twitter.com/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thalesgroup" TargetMode="External"/><Relationship Id="rId5" Type="http://schemas.openxmlformats.org/officeDocument/2006/relationships/hyperlink" Target="https://www.linkedin.com/company/thales/" TargetMode="External"/><Relationship Id="rId4" Type="http://schemas.openxmlformats.org/officeDocument/2006/relationships/hyperlink" Target="https://www.thalesgroup.com/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9952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8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528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67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Rectangle: Rounded Corners 25">
            <a:hlinkClick r:id="rId3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Oval 30">
              <a:hlinkClick r:id="rId4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>
              <a:hlinkClick r:id="rId5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>
              <a:hlinkClick r:id="rId6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C83E5AE3-FE9C-136C-D193-E58A4682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914" y="533400"/>
            <a:ext cx="6550299" cy="55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69739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FD92-3849-4B6C-B8FA-7C4DAC47D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0C284-2F75-4BCD-8028-D150DEEBD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10-DDF7-46B2-82AF-B0F88683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932E-DD19-4363-8A29-BCE773E0461F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2232-C4A6-4389-A7E9-7FB1FB0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9A54-2FC2-4132-8335-E1390125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A70D-DB2C-403C-8313-EF1786F50A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92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" b="14"/>
          <a:stretch/>
        </p:blipFill>
        <p:spPr>
          <a:xfrm>
            <a:off x="0" y="0"/>
            <a:ext cx="1219059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AD99C-B3D0-6CC4-860A-EB979C5D2128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FF10F7-10F5-C7BE-C835-D27D10041F98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C2173D-56FC-54AF-C5C3-B862515738EB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FD627E-F237-0CC9-C8A4-3F6613BF9F76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E9FBDC-E897-2260-A6D3-B94078A06D85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54A99-F280-ECBC-5040-1D836A6DD648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33B586-655C-01D5-4699-100F1A421A9C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3DFB61-E7B1-6AEA-34E0-0A1DB732A342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FF4072-8F4A-E478-F482-9ED5B0F350EC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16AB45-8239-150C-0FBE-209259A43BBD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EDB62C-D52B-9144-F165-85B46D6F286C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6D49BA-18C3-3B72-D926-9B4ECC2B73E9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C52CD0D-0522-1461-1424-1059CE482BB9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39E712-BB45-C743-9A15-01C2F0757789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AC4AF-2D1A-182B-ACCF-83792C6DB573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C3ACD8-4C77-3B34-6551-48F9845D0E1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A0A787-9BED-7877-FCD5-E8A12559716B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D53C8E-111F-4520-8A3B-4D44F1740A04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3C8EDD-88A8-82C0-481C-9FD9DCD3A19F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2EE939-DA49-2A8B-6640-4F3B50318B90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B16DD-F5E6-7B83-5BD1-C868DDC7235A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CFDC2E-87CA-71B7-C428-4351F2D82929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7956CD-ED45-D90C-01E2-43B2B7A1E527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E428F3-F2F4-A04A-2F1F-D8DD8E6E70A1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FB6309-09C6-2E46-FB94-22F3023A8133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E94E59-5191-C6C8-2447-61CB1D39D250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445E18-845B-A8C6-4A60-2F5DE3A10396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0BF78F3-914C-585C-F344-8EFD5A902128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0C273E-9E81-0B75-CE74-D208DE217BAA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E02A2A-AE07-C1AC-CBC6-B65D0715134C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566DC1-46F3-0C21-B82C-B1408F39316A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A956B8-47E3-007C-1F06-B5BC4C0E5AE7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C56CEE-69A8-1A02-EF2D-F8C3BD2BAB6B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4E5F79-01C4-1CB3-F475-5B61A8B48410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DCFAA3-31BF-5287-6072-60FEE7DDAD3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81D8D7-4765-4F92-876F-6014BAC18E15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29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37528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90D3D2-9C7F-3248-D2DB-57C3C97CAA4E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F48B101-99C4-D6A4-B835-DDA35556AF1C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F785EC-ACA7-F065-A917-4D0214F24078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237177-08D2-2DC4-19BA-4F58D9780B18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2F9D1-90E5-1399-AB73-D1972116AB8D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C0059D-C3D4-D5F4-A719-78C8024A2D17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762EFA-DB3A-1734-6BC2-37E01105C2F5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DDF28C-D639-1ADC-4C02-69C2050E1EDF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15F1C0-3A40-B321-9E1C-6E7C45F770B2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214FB6-20A9-36B0-F0F1-1B9733FE8082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B151D-3702-3017-1B89-3C7ABB8C0382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66765C-B7E9-C3A6-5026-1B287B90431D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BB0E0C-8245-DC03-E0D2-4E8B85EA5DB3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E7A2C7-ED4E-8B7F-B928-75616F84E2E6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25F47B-C482-B06D-0A71-07AFBC02233B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A1F90EE-1F99-ED14-DA59-772368246FF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1D1C4E-4A08-7E4B-EE59-441DB7935806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A9689B-3F8B-16CA-90D0-6EAE5CD71F7F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C9E2C3-5141-D356-2D45-B8ABE7B892B4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8046B0-6954-CCCD-29AD-64739DFF564B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702D-9A87-8C17-1EA0-6578B0AE128E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4A1364-57CD-D8DA-9B68-A9A4060A9251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A894E5-FA8A-1588-8ABF-AF3637A9F7AF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4C9624B-F8E3-85AA-2986-0909FE925255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DCEE73-CC6A-8C17-C7AF-36766DEA51D9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3A7474-0526-F336-D568-0F40AB0EDE87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2D0CE5-2CBA-3650-ABC4-CDD58FB224C4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49888E-934F-9B0B-2700-EF369D38D6F1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6CD30A-B564-ABD4-5F9F-015F33A3C0FB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020B317-FB69-E8AD-05FD-6C87FBC1BE8D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EC15C41-FFA9-39CB-698E-BE11BB7CB6A2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BBE5D4-0930-5FAC-C148-B3B528F35B0D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2F1491-F2FF-A656-3BEC-5BE809F1C344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6F22B1-CDBA-2043-1213-647D84503042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A01EC6-4EE1-0E36-738E-4D3D2629819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24175-ADE2-8CBD-B95D-B156200F75A0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82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1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127673"/>
            <a:ext cx="3853951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3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70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3" y="1674098"/>
            <a:ext cx="1494116" cy="112015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2"/>
            <a:ext cx="8640000" cy="212519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5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3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2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3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3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2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69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10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7"/>
            <a:ext cx="5245200" cy="3774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9" y="756001"/>
            <a:ext cx="5245200" cy="4848671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2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1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3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1064646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1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0820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7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5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 to four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9"/>
            <a:ext cx="12192000" cy="5537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7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5995" indent="-215995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6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3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6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9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9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21"/>
            <a:ext cx="920603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1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7" y="3284221"/>
            <a:ext cx="920603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817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1"/>
            <a:ext cx="6096000" cy="6101999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2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4000" y="1145650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2"/>
            <a:ext cx="12192000" cy="5896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6" b="16223"/>
          <a:stretch/>
        </p:blipFill>
        <p:spPr>
          <a:xfrm>
            <a:off x="4387850" y="322434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4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1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  <p:sp>
          <p:nvSpPr>
            <p:cNvPr id="31" name="Oval 30">
              <a:hlinkClick r:id="rId5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1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37" name="Oval 36">
              <a:hlinkClick r:id="rId6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1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1" name="Oval 40">
              <a:hlinkClick r:id="rId7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1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5" name="Oval 44">
              <a:hlinkClick r:id="rId8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4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20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876243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9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8" y="422605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8" y="4516563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6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650655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6000"/>
            <a:ext cx="920603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6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7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7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7" y="5034149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7" y="5324663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6000"/>
            <a:ext cx="920603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8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8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8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8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49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70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3"/>
            <a:ext cx="1701800" cy="379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9" y="3307147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3"/>
            <a:ext cx="920603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5091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Titl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0"/>
            <a:ext cx="4364923" cy="6866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1"/>
            <a:ext cx="10079340" cy="1342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02733" y="1342954"/>
            <a:ext cx="6557364" cy="1067087"/>
          </a:xfrm>
        </p:spPr>
        <p:txBody>
          <a:bodyPr/>
          <a:lstStyle>
            <a:lvl1pPr marL="150280" indent="0" algn="l">
              <a:defRPr sz="3467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</a:t>
            </a:r>
            <a:br>
              <a:rPr lang="en-GB" noProof="0" dirty="0"/>
            </a:br>
            <a:r>
              <a:rPr lang="en-GB" noProof="0" dirty="0"/>
              <a:t>title style</a:t>
            </a: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02733" y="4179768"/>
            <a:ext cx="6557364" cy="287259"/>
          </a:xfrm>
        </p:spPr>
        <p:txBody>
          <a:bodyPr anchor="t" anchorCtr="0">
            <a:spAutoFit/>
          </a:bodyPr>
          <a:lstStyle>
            <a:lvl1pPr marL="15028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cap="none" baseline="0">
                <a:solidFill>
                  <a:schemeClr val="bg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11" name="Rectangle 1030"/>
          <p:cNvSpPr>
            <a:spLocks noChangeArrowheads="1"/>
          </p:cNvSpPr>
          <p:nvPr userDrawn="1"/>
        </p:nvSpPr>
        <p:spPr bwMode="auto">
          <a:xfrm>
            <a:off x="402733" y="6374689"/>
            <a:ext cx="5871633" cy="18203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noAutofit/>
          </a:bodyPr>
          <a:lstStyle/>
          <a:p>
            <a:pPr algn="l"/>
            <a:r>
              <a:rPr lang="en-GB" sz="1200" noProof="0" dirty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402732" y="1931315"/>
            <a:ext cx="514885" cy="525284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2400" noProof="0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6946729" y="-23563"/>
            <a:ext cx="5262259" cy="6905125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 dirty="0"/>
          </a:p>
        </p:txBody>
      </p:sp>
      <p:sp>
        <p:nvSpPr>
          <p:cNvPr id="12" name="Rectangle 1"/>
          <p:cNvSpPr/>
          <p:nvPr userDrawn="1"/>
        </p:nvSpPr>
        <p:spPr bwMode="auto">
          <a:xfrm>
            <a:off x="7335216" y="-12540"/>
            <a:ext cx="4857888" cy="6879007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  <a:gd name="connsiteX0" fmla="*/ 1703561 w 3642587"/>
              <a:gd name="connsiteY0" fmla="*/ 0 h 5159255"/>
              <a:gd name="connsiteX1" fmla="*/ 3642587 w 3642587"/>
              <a:gd name="connsiteY1" fmla="*/ 9405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2587"/>
              <a:gd name="connsiteY0" fmla="*/ 0 h 5159255"/>
              <a:gd name="connsiteX1" fmla="*/ 3633961 w 3642587"/>
              <a:gd name="connsiteY1" fmla="*/ 2936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3416"/>
              <a:gd name="connsiteY0" fmla="*/ 0 h 5159255"/>
              <a:gd name="connsiteX1" fmla="*/ 3642587 w 3643416"/>
              <a:gd name="connsiteY1" fmla="*/ 2936 h 5159255"/>
              <a:gd name="connsiteX2" fmla="*/ 3642587 w 3643416"/>
              <a:gd name="connsiteY2" fmla="*/ 5152905 h 5159255"/>
              <a:gd name="connsiteX3" fmla="*/ 105637 w 3643416"/>
              <a:gd name="connsiteY3" fmla="*/ 5159255 h 5159255"/>
              <a:gd name="connsiteX4" fmla="*/ 1703561 w 3643416"/>
              <a:gd name="connsiteY4" fmla="*/ 0 h 5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3416" h="5159255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1800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3" y="346077"/>
            <a:ext cx="2934193" cy="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7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55687" y="1"/>
            <a:ext cx="11566244" cy="369332"/>
          </a:xfrm>
        </p:spPr>
        <p:txBody>
          <a:bodyPr/>
          <a:lstStyle/>
          <a:p>
            <a:r>
              <a:rPr lang="en-GB" noProof="0" dirty="0"/>
              <a:t>Click to edit Master text styles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51723" y="889001"/>
            <a:ext cx="11570208" cy="5130801"/>
          </a:xfrm>
        </p:spPr>
        <p:txBody>
          <a:bodyPr/>
          <a:lstStyle>
            <a:lvl1pPr>
              <a:spcBef>
                <a:spcPts val="600"/>
              </a:spcBef>
              <a:spcAft>
                <a:spcPts val="7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44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7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02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21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4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2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8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2" y="6392746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87211168-DOC-GRP-EN-006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CADCF6B5-688B-4D58-846C-38A67FA4CEE6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24161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9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9119" y="6359506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3" y="6392747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87211168-DOC-GRP-EN-007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277BE-BCE7-4344-807B-E003A8B9E030}"/>
              </a:ext>
            </a:extLst>
          </p:cNvPr>
          <p:cNvSpPr/>
          <p:nvPr userDrawn="1"/>
        </p:nvSpPr>
        <p:spPr bwMode="auto">
          <a:xfrm>
            <a:off x="0" y="171583"/>
            <a:ext cx="242475" cy="41043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67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FCFA3B3D-0C6E-462F-B7AB-3AA65CD9692C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402159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95" indent="-215995" algn="l" defTabSz="914377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5995" indent="-215995" algn="l" defTabSz="914377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9982" indent="-143996" algn="l" defTabSz="914377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5977" indent="-107997" algn="l" defTabSz="914377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2916">
          <p15:clr>
            <a:srgbClr val="F26B43"/>
          </p15:clr>
        </p15:guide>
        <p15:guide id="6" orient="horz" pos="2844">
          <p15:clr>
            <a:srgbClr val="F26B43"/>
          </p15:clr>
        </p15:guide>
        <p15:guide id="7" orient="horz" pos="348">
          <p15:clr>
            <a:srgbClr val="F26B43"/>
          </p15:clr>
        </p15:guide>
        <p15:guide id="8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sa-algorithm-cryptography/" TargetMode="External"/><Relationship Id="rId2" Type="http://schemas.openxmlformats.org/officeDocument/2006/relationships/hyperlink" Target="https://github.com/heartofrevel/CryptographySimplifie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eyfactor.com/blog/elliptic-curve-cryptography-what-is-it-how-does-it-work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316" y="2454162"/>
            <a:ext cx="3919029" cy="2215991"/>
          </a:xfrm>
        </p:spPr>
        <p:txBody>
          <a:bodyPr/>
          <a:lstStyle/>
          <a:p>
            <a:pPr algn="r"/>
            <a:r>
              <a:rPr lang="en-GB" dirty="0"/>
              <a:t>Applied Asymmetric Cryptography</a:t>
            </a:r>
            <a:br>
              <a:rPr lang="en-GB" dirty="0"/>
            </a:br>
            <a:r>
              <a:rPr lang="en-GB" dirty="0"/>
              <a:t>	</a:t>
            </a:r>
            <a:r>
              <a:rPr lang="en-GB" sz="1600" dirty="0"/>
              <a:t>Anshul Gupta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4CA28-0CE2-486B-9537-4553D4C741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557" y="4670153"/>
            <a:ext cx="3815273" cy="6029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Thales Learning Partners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B956-7CD5-4456-BD32-884B93DE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Rivest Shamir Adleman (RSA)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4F59A-E131-4243-B3EB-E6870CFB7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8757" y="1340528"/>
            <a:ext cx="5345243" cy="4580878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1400" b="0" dirty="0"/>
              <a:t>Developed in 1977 by Ron Rivest, Adi Shamir, and Leonard Adleman.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RSA involves the generation of public and private keys.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Breaking RSA requires factoring the modulus n into its prime factors which is very difficult.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Larger key sizes (e.g., 2048 bits or more) enhance security against brute-force attacks.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Applications – Secure Communication SSL/TLS, Digital Signatures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Hands-on –</a:t>
            </a:r>
            <a:r>
              <a:rPr lang="en-US" sz="1600" dirty="0"/>
              <a:t> </a:t>
            </a:r>
            <a:r>
              <a:rPr lang="en-US" sz="1400" b="0" dirty="0"/>
              <a:t>Section 4 at </a:t>
            </a:r>
            <a:r>
              <a:rPr lang="en-US" sz="1600" b="0" dirty="0">
                <a:hlinkClick r:id="rId2"/>
              </a:rPr>
              <a:t>https://github.com/heartofrevel/CryptographySimplified</a:t>
            </a:r>
            <a:r>
              <a:rPr lang="en-US" sz="1600" b="0" dirty="0"/>
              <a:t> </a:t>
            </a:r>
          </a:p>
          <a:p>
            <a:pPr>
              <a:lnSpc>
                <a:spcPct val="104000"/>
              </a:lnSpc>
            </a:pPr>
            <a:r>
              <a:rPr lang="en-US" sz="1600" b="0" dirty="0"/>
              <a:t>Refer </a:t>
            </a:r>
            <a:r>
              <a:rPr lang="en-US" sz="1600" b="0" dirty="0">
                <a:hlinkClick r:id="rId3"/>
              </a:rPr>
              <a:t>https://www.geeksforgeeks.org/rsa-algorithm-cryptography/</a:t>
            </a:r>
            <a:endParaRPr lang="en-US" sz="1600" b="0" dirty="0"/>
          </a:p>
          <a:p>
            <a:pPr marL="0" indent="0">
              <a:lnSpc>
                <a:spcPct val="104000"/>
              </a:lnSpc>
              <a:buNone/>
            </a:pPr>
            <a:endParaRPr lang="en-US" sz="1400" b="0" dirty="0"/>
          </a:p>
        </p:txBody>
      </p:sp>
      <p:pic>
        <p:nvPicPr>
          <p:cNvPr id="6" name="Picture Placeholder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A641DCA6-A2B5-4F7D-B929-02EBF8D3E8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13" t="-105958" r="-25641" b="-105958"/>
          <a:stretch/>
        </p:blipFill>
        <p:spPr>
          <a:xfrm>
            <a:off x="587998" y="756000"/>
            <a:ext cx="5212080" cy="4848670"/>
          </a:xfrm>
          <a:noFill/>
        </p:spPr>
      </p:pic>
    </p:spTree>
    <p:extLst>
      <p:ext uri="{BB962C8B-B14F-4D97-AF65-F5344CB8AC3E}">
        <p14:creationId xmlns:p14="http://schemas.microsoft.com/office/powerpoint/2010/main" val="16650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1: Choose two distinct prime number, p and q.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These prime numbers should be large and randomly chosen. The security of RSA relies on the difficulty of factoring the product of these two large primes.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Compute n by multiplying p and q. </a:t>
            </a:r>
            <a:r>
              <a:rPr lang="en-US" dirty="0">
                <a:solidFill>
                  <a:srgbClr val="FF0000"/>
                </a:solidFill>
              </a:rPr>
              <a:t>(n=p*q)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number n is used as part of both the public and private keys. It's hard to factorize n back into p and q if p and q are large, which is a cornerstone of RSA's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3: Compute Euler's Totient Function, ϕ(n).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pt-BR" dirty="0">
                <a:solidFill>
                  <a:srgbClr val="FF0000"/>
                </a:solidFill>
              </a:rPr>
              <a:t>ϕ(n)=(p−1)×(q−1)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function counts the number of integers up to n that are relatively prime to n. Since p and q are prime, ϕ(n) is simply the product of (p−1) and (q−1).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4: Choose an integer e such that 1&lt;e&lt;</a:t>
            </a:r>
            <a:r>
              <a:rPr lang="el-GR" dirty="0"/>
              <a:t>ϕ(</a:t>
            </a:r>
            <a:r>
              <a:rPr lang="en-US" dirty="0"/>
              <a:t>n) and e is coprime with </a:t>
            </a:r>
            <a:r>
              <a:rPr lang="el-GR" dirty="0"/>
              <a:t>ϕ(</a:t>
            </a:r>
            <a:r>
              <a:rPr lang="en-US" dirty="0"/>
              <a:t>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integer e is usually a small number like 3 or 65537. This value will be the public exponent used in the encryption process. It must be coprime with ϕ(n) to ensure that a multiplicative inverse exists.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5: Compute the private key d, which is the modular multiplicative inverse of e modulo ϕ(n) </a:t>
            </a:r>
            <a:r>
              <a:rPr lang="en-US" dirty="0">
                <a:solidFill>
                  <a:srgbClr val="FF0000"/>
                </a:solidFill>
              </a:rPr>
              <a:t>(d×e≡1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value d satisfies the above congruence and is used as the private exponent in the decryption process. Finding d is easy if you know ϕ(n), but difficult if you only know 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Step 6: The public key is (n,e) and the private key is (n,d)</a:t>
            </a:r>
          </a:p>
        </p:txBody>
      </p:sp>
    </p:spTree>
    <p:extLst>
      <p:ext uri="{BB962C8B-B14F-4D97-AF65-F5344CB8AC3E}">
        <p14:creationId xmlns:p14="http://schemas.microsoft.com/office/powerpoint/2010/main" val="35066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E847-DAF6-40D1-8503-B6EB8922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2086-98A8-42B4-70BD-F81FF871A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message m, where m is a plaintext message that has been converted into an integer m such that 0≤m&lt;n</a:t>
            </a:r>
          </a:p>
          <a:p>
            <a:pPr lvl="1"/>
            <a:r>
              <a:rPr lang="en-US" dirty="0"/>
              <a:t>The ciphertext c is computed using the recipient's public key (n,e)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c ≡ m</a:t>
            </a:r>
            <a:r>
              <a:rPr lang="en-US" sz="2800" b="1" baseline="30000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  <a:p>
            <a:r>
              <a:rPr lang="en-US" dirty="0"/>
              <a:t>To decrypt the ciphertext c back to the original message m.</a:t>
            </a:r>
          </a:p>
          <a:p>
            <a:pPr lvl="1"/>
            <a:r>
              <a:rPr lang="en-US" dirty="0"/>
              <a:t>The recipient uses their private key (n,d) to compute.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m ≡ c</a:t>
            </a:r>
            <a:r>
              <a:rPr lang="en-US" sz="2800" b="1" baseline="30000" dirty="0">
                <a:solidFill>
                  <a:srgbClr val="FF0000"/>
                </a:solidFill>
              </a:rPr>
              <a:t>d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</p:txBody>
      </p:sp>
    </p:spTree>
    <p:extLst>
      <p:ext uri="{BB962C8B-B14F-4D97-AF65-F5344CB8AC3E}">
        <p14:creationId xmlns:p14="http://schemas.microsoft.com/office/powerpoint/2010/main" val="3190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  <a:p>
            <a:pPr lvl="1"/>
            <a:r>
              <a:rPr lang="en-US" dirty="0"/>
              <a:t>Select two prime numbers, let’s say </a:t>
            </a:r>
            <a:r>
              <a:rPr lang="en-US" dirty="0">
                <a:solidFill>
                  <a:srgbClr val="FF0000"/>
                </a:solidFill>
              </a:rPr>
              <a:t>p = 7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q = 11</a:t>
            </a:r>
          </a:p>
          <a:p>
            <a:r>
              <a:rPr lang="en-US" dirty="0"/>
              <a:t>Step 2: </a:t>
            </a:r>
          </a:p>
          <a:p>
            <a:pPr lvl="1"/>
            <a:r>
              <a:rPr lang="en-US" dirty="0"/>
              <a:t>Compute modulus, </a:t>
            </a:r>
            <a:r>
              <a:rPr lang="en-US" dirty="0">
                <a:solidFill>
                  <a:srgbClr val="FF0000"/>
                </a:solidFill>
              </a:rPr>
              <a:t>n = p*q = 7*11 = 77</a:t>
            </a:r>
          </a:p>
          <a:p>
            <a:r>
              <a:rPr lang="en-US" dirty="0"/>
              <a:t>Step 3: </a:t>
            </a:r>
          </a:p>
          <a:p>
            <a:pPr lvl="1"/>
            <a:r>
              <a:rPr lang="en-US" dirty="0"/>
              <a:t>Compute Euler’s Totient Function, </a:t>
            </a:r>
            <a:r>
              <a:rPr lang="en-US" dirty="0">
                <a:solidFill>
                  <a:srgbClr val="FF0000"/>
                </a:solidFill>
              </a:rPr>
              <a:t>ϕ(n</a:t>
            </a:r>
            <a:r>
              <a:rPr lang="pt-BR" dirty="0">
                <a:solidFill>
                  <a:srgbClr val="FF0000"/>
                </a:solidFill>
              </a:rPr>
              <a:t>)=(p−1)×(q−1)</a:t>
            </a:r>
            <a:r>
              <a:rPr lang="en-US" dirty="0">
                <a:solidFill>
                  <a:srgbClr val="FF0000"/>
                </a:solidFill>
              </a:rPr>
              <a:t>) = 6*10 =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</a:t>
            </a:r>
          </a:p>
          <a:p>
            <a:pPr lvl="1"/>
            <a:r>
              <a:rPr lang="en-US" dirty="0"/>
              <a:t>Select random e where </a:t>
            </a:r>
            <a:r>
              <a:rPr lang="en-US" dirty="0">
                <a:solidFill>
                  <a:srgbClr val="FF0000"/>
                </a:solidFill>
              </a:rPr>
              <a:t>1&lt;e&lt;ϕ(n</a:t>
            </a:r>
            <a:r>
              <a:rPr lang="pt-BR" dirty="0">
                <a:solidFill>
                  <a:srgbClr val="FF0000"/>
                </a:solidFill>
              </a:rPr>
              <a:t>), gcd(e,</a:t>
            </a:r>
            <a:r>
              <a:rPr lang="en-US" dirty="0">
                <a:solidFill>
                  <a:srgbClr val="FF0000"/>
                </a:solidFill>
              </a:rPr>
              <a:t> ϕ(n</a:t>
            </a:r>
            <a:r>
              <a:rPr lang="pt-BR" dirty="0">
                <a:solidFill>
                  <a:srgbClr val="FF0000"/>
                </a:solidFill>
              </a:rPr>
              <a:t>)) = 1</a:t>
            </a:r>
          </a:p>
          <a:p>
            <a:pPr lvl="1"/>
            <a:r>
              <a:rPr lang="en-US" dirty="0"/>
              <a:t>Let’s say e = 3, we’ll check if e is co-prime with ϕ(n</a:t>
            </a:r>
            <a:r>
              <a:rPr lang="pt-BR" dirty="0"/>
              <a:t>), meaning gcd(e,</a:t>
            </a:r>
            <a:r>
              <a:rPr lang="en-US" dirty="0"/>
              <a:t> ϕ(n</a:t>
            </a:r>
            <a:r>
              <a:rPr lang="pt-BR" dirty="0"/>
              <a:t>)) = 1</a:t>
            </a:r>
          </a:p>
          <a:p>
            <a:pPr lvl="2"/>
            <a:r>
              <a:rPr lang="pt-BR" dirty="0"/>
              <a:t>We will use Euclidean Algorithm to find gcd of 3 and 60, let’s say a = 60, b = 3.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3 * 20 + 0</a:t>
            </a:r>
          </a:p>
          <a:p>
            <a:pPr lvl="3"/>
            <a:r>
              <a:rPr lang="en-US" dirty="0"/>
              <a:t>gcd(3,60)=3, which is not 1, so e=3e = 3e=3 is </a:t>
            </a:r>
            <a:r>
              <a:rPr lang="en-US" b="1" dirty="0"/>
              <a:t>not</a:t>
            </a:r>
            <a:r>
              <a:rPr lang="en-US" dirty="0"/>
              <a:t> coprime with ϕ(n).</a:t>
            </a:r>
          </a:p>
          <a:p>
            <a:pPr lvl="1"/>
            <a:r>
              <a:rPr lang="en-US" dirty="0"/>
              <a:t>Next, try e=7</a:t>
            </a:r>
          </a:p>
          <a:p>
            <a:pPr lvl="2"/>
            <a:r>
              <a:rPr lang="pt-BR" dirty="0"/>
              <a:t>We will use Euclidean Algorithm to find gcd of 3 and 60, let’s say a = 60, b = 7.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7 * 8 + 4  </a:t>
            </a:r>
            <a:r>
              <a:rPr lang="pt-BR" dirty="0">
                <a:solidFill>
                  <a:srgbClr val="FF0000"/>
                </a:solidFill>
              </a:rPr>
              <a:t>- Remainder = 4, replace a = 7, b = 4</a:t>
            </a:r>
          </a:p>
          <a:p>
            <a:pPr lvl="3"/>
            <a:r>
              <a:rPr lang="pt-BR" dirty="0"/>
              <a:t>7 = 4 * 1 + 3    </a:t>
            </a:r>
            <a:r>
              <a:rPr lang="pt-BR" dirty="0">
                <a:solidFill>
                  <a:srgbClr val="FF0000"/>
                </a:solidFill>
              </a:rPr>
              <a:t>- Remainder = 3, replace a = 4, b = 3</a:t>
            </a:r>
          </a:p>
          <a:p>
            <a:pPr lvl="3"/>
            <a:r>
              <a:rPr lang="pt-BR" dirty="0"/>
              <a:t>4 = 3 * 1 + 1    </a:t>
            </a:r>
            <a:r>
              <a:rPr lang="pt-BR" dirty="0">
                <a:solidFill>
                  <a:srgbClr val="FF0000"/>
                </a:solidFill>
              </a:rPr>
              <a:t>- Remainder = 1, replace a = 3, b = 1</a:t>
            </a:r>
          </a:p>
          <a:p>
            <a:pPr lvl="3"/>
            <a:r>
              <a:rPr lang="pt-BR" dirty="0"/>
              <a:t>3 = 1 * 3 + 0    </a:t>
            </a:r>
            <a:r>
              <a:rPr lang="pt-BR" dirty="0">
                <a:solidFill>
                  <a:srgbClr val="00B050"/>
                </a:solidFill>
              </a:rPr>
              <a:t>- Remainder = 0, gcd </a:t>
            </a:r>
            <a:r>
              <a:rPr lang="en-US" dirty="0">
                <a:solidFill>
                  <a:srgbClr val="00B050"/>
                </a:solidFill>
              </a:rPr>
              <a:t>(7,60) = 1</a:t>
            </a:r>
          </a:p>
          <a:p>
            <a:pPr lvl="1"/>
            <a:r>
              <a:rPr lang="en-US" b="1" u="sng" dirty="0">
                <a:solidFill>
                  <a:srgbClr val="002060"/>
                </a:solidFill>
              </a:rPr>
              <a:t>Our Public Exponent, e = 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5:</a:t>
            </a:r>
          </a:p>
          <a:p>
            <a:pPr lvl="1"/>
            <a:r>
              <a:rPr lang="en-US" dirty="0"/>
              <a:t>The private exponent d is the modular multiplicative inverse of e modulo ϕ(n)</a:t>
            </a:r>
          </a:p>
          <a:p>
            <a:pPr lvl="1"/>
            <a:r>
              <a:rPr lang="en-US" dirty="0"/>
              <a:t>It satisfied the equation </a:t>
            </a:r>
            <a:r>
              <a:rPr lang="en-US" dirty="0">
                <a:solidFill>
                  <a:srgbClr val="FF0000"/>
                </a:solidFill>
              </a:rPr>
              <a:t>d×e ≡ 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</a:t>
            </a:r>
          </a:p>
          <a:p>
            <a:pPr lvl="1"/>
            <a:r>
              <a:rPr lang="en-US" dirty="0"/>
              <a:t>To find d , we solve the equation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 x 7 ≡ 1 (mod 60)</a:t>
            </a:r>
            <a:endParaRPr lang="pt-BR" dirty="0">
              <a:solidFill>
                <a:srgbClr val="FF0000"/>
              </a:solidFill>
            </a:endParaRPr>
          </a:p>
          <a:p>
            <a:pPr lvl="2"/>
            <a:r>
              <a:rPr lang="pt-BR" dirty="0"/>
              <a:t>Using the extended Euclidean Algorithm, we have to express 1 as a linear combination of 7 and 60.</a:t>
            </a:r>
          </a:p>
          <a:p>
            <a:pPr lvl="3"/>
            <a:r>
              <a:rPr lang="pt-BR" dirty="0"/>
              <a:t>1 = 4 – 3 * 1  (Substitute 3 = 7 - 4)</a:t>
            </a:r>
          </a:p>
          <a:p>
            <a:pPr lvl="3"/>
            <a:r>
              <a:rPr lang="pt-BR" dirty="0"/>
              <a:t>1 = 4 – (7 - 4) </a:t>
            </a:r>
            <a:r>
              <a:rPr lang="pt-BR" b="1" dirty="0"/>
              <a:t>=</a:t>
            </a:r>
            <a:r>
              <a:rPr lang="pt-BR" dirty="0"/>
              <a:t>  4 – 7 + 4 </a:t>
            </a:r>
            <a:r>
              <a:rPr lang="pt-BR" b="1" dirty="0"/>
              <a:t>=</a:t>
            </a:r>
            <a:r>
              <a:rPr lang="pt-BR" dirty="0"/>
              <a:t> 2 * 4 – 7 (Substitute 4 = 60 – 7 x 8 )</a:t>
            </a:r>
          </a:p>
          <a:p>
            <a:pPr lvl="3"/>
            <a:r>
              <a:rPr lang="pt-BR" dirty="0"/>
              <a:t>1= 2 * 4 – 7 =  2 (60 – 7 * 8) – 7  = 60 * 2 – 7 * 16 – 7 = 60 * 2 – 17 * 7</a:t>
            </a:r>
          </a:p>
          <a:p>
            <a:pPr lvl="3"/>
            <a:r>
              <a:rPr lang="pt-BR" dirty="0">
                <a:solidFill>
                  <a:srgbClr val="FF0000"/>
                </a:solidFill>
              </a:rPr>
              <a:t>x = -17 and y =  2</a:t>
            </a:r>
          </a:p>
          <a:p>
            <a:pPr lvl="3"/>
            <a:r>
              <a:rPr lang="pt-BR" dirty="0"/>
              <a:t>- 17 * 7 </a:t>
            </a:r>
            <a:r>
              <a:rPr lang="en-US" dirty="0"/>
              <a:t>≡ 1 (mod 60)</a:t>
            </a:r>
          </a:p>
          <a:p>
            <a:pPr lvl="3"/>
            <a:r>
              <a:rPr lang="en-US" dirty="0"/>
              <a:t>d = - 17 ≡ 43 (mod 60)</a:t>
            </a:r>
          </a:p>
          <a:p>
            <a:pPr lvl="3"/>
            <a:r>
              <a:rPr lang="en-US" b="1" u="sng" dirty="0"/>
              <a:t>d = 43, private exponent</a:t>
            </a:r>
          </a:p>
          <a:p>
            <a:pPr lvl="1"/>
            <a:r>
              <a:rPr lang="en-US" b="1" dirty="0"/>
              <a:t>Public Key = (e, n) = (7, 77)  | Private Key = (d, n) = (43, 77)</a:t>
            </a:r>
          </a:p>
          <a:p>
            <a:pPr lvl="1"/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6485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Public Key = (7, 77)</a:t>
            </a:r>
          </a:p>
          <a:p>
            <a:pPr lvl="1"/>
            <a:r>
              <a:rPr lang="en-US" dirty="0"/>
              <a:t>Plain text message, m = 17</a:t>
            </a:r>
          </a:p>
          <a:p>
            <a:pPr lvl="1"/>
            <a:r>
              <a:rPr lang="en-US" dirty="0"/>
              <a:t>The encryption formula is  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c = 17</a:t>
            </a:r>
            <a:r>
              <a:rPr lang="en-US" baseline="30000" dirty="0"/>
              <a:t>7</a:t>
            </a:r>
            <a:r>
              <a:rPr lang="en-US" dirty="0"/>
              <a:t> mod 77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 mod 77 = 17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 = 289 mod 77 = 58 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 mod 77)) mod 77 = 58*17 mod 77 = 986 mod 77 = 62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4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77)) mod 77 = 58*58 mod 77 = 3364 mod 77 = 53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dirty="0"/>
              <a:t>17</a:t>
            </a:r>
            <a:r>
              <a:rPr lang="en-US" baseline="30000" dirty="0"/>
              <a:t>7</a:t>
            </a:r>
            <a:r>
              <a:rPr lang="en-US" dirty="0"/>
              <a:t> mod 77 = ((17</a:t>
            </a:r>
            <a:r>
              <a:rPr lang="en-US" baseline="30000" dirty="0"/>
              <a:t>4</a:t>
            </a:r>
            <a:r>
              <a:rPr lang="en-US" dirty="0"/>
              <a:t> mod 77) (17</a:t>
            </a:r>
            <a:r>
              <a:rPr lang="en-US" baseline="30000" dirty="0"/>
              <a:t>3</a:t>
            </a:r>
            <a:r>
              <a:rPr lang="en-US" dirty="0"/>
              <a:t> mod 77)) mod 77 = 53 * 62 mod 77 = 3286 mod 77 = 52</a:t>
            </a:r>
          </a:p>
          <a:p>
            <a:pPr lvl="1"/>
            <a:r>
              <a:rPr lang="en-US" dirty="0"/>
              <a:t>The ciphered message </a:t>
            </a:r>
            <a:r>
              <a:rPr lang="en-US" b="1" dirty="0"/>
              <a:t>c = 52</a:t>
            </a:r>
            <a:endParaRPr lang="en-US" dirty="0"/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Private Key = (43, 77), </a:t>
            </a:r>
          </a:p>
          <a:p>
            <a:pPr lvl="1"/>
            <a:r>
              <a:rPr lang="en-US" dirty="0"/>
              <a:t>The encryption formula is  m = c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m = 52</a:t>
            </a:r>
            <a:r>
              <a:rPr lang="en-US" baseline="30000" dirty="0"/>
              <a:t>43</a:t>
            </a:r>
            <a:r>
              <a:rPr lang="en-US" dirty="0"/>
              <a:t> mod 77</a:t>
            </a:r>
          </a:p>
          <a:p>
            <a:pPr lvl="3"/>
            <a:r>
              <a:rPr lang="en-US" dirty="0"/>
              <a:t>52 mod 77 = 52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2 </a:t>
            </a:r>
            <a:r>
              <a:rPr lang="en-US" dirty="0"/>
              <a:t>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 </a:t>
            </a:r>
            <a:r>
              <a:rPr lang="en-US" dirty="0"/>
              <a:t>mod 77 = ((52</a:t>
            </a:r>
            <a:r>
              <a:rPr lang="en-US" baseline="30000" dirty="0"/>
              <a:t>2 </a:t>
            </a:r>
            <a:r>
              <a:rPr lang="en-US" dirty="0"/>
              <a:t>mod 77)(52</a:t>
            </a:r>
            <a:r>
              <a:rPr lang="en-US" baseline="30000" dirty="0"/>
              <a:t>2 </a:t>
            </a:r>
            <a:r>
              <a:rPr lang="en-US" dirty="0"/>
              <a:t>mod 77)) mod 77 = 9*9 mod 77 = 81 mod 77 = 4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8</a:t>
            </a:r>
            <a:r>
              <a:rPr lang="en-US" dirty="0"/>
              <a:t> mod 77 = ((52</a:t>
            </a:r>
            <a:r>
              <a:rPr lang="en-US" baseline="30000" dirty="0"/>
              <a:t>4 </a:t>
            </a:r>
            <a:r>
              <a:rPr lang="en-US" dirty="0"/>
              <a:t>mod 77)(52</a:t>
            </a:r>
            <a:r>
              <a:rPr lang="en-US" baseline="30000" dirty="0"/>
              <a:t>4 </a:t>
            </a:r>
            <a:r>
              <a:rPr lang="en-US" dirty="0"/>
              <a:t>mod 77)) mod 77 = 4*4 mod 77 = 16 mod 77 = 16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16</a:t>
            </a:r>
            <a:r>
              <a:rPr lang="en-US" dirty="0"/>
              <a:t> mod 77 = ((52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77)) mod 77 = 16*16 mod 77 = 25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32</a:t>
            </a:r>
            <a:r>
              <a:rPr lang="en-US" dirty="0"/>
              <a:t> mod 77 = ((52</a:t>
            </a:r>
            <a:r>
              <a:rPr lang="en-US" baseline="30000" dirty="0"/>
              <a:t>16</a:t>
            </a:r>
            <a:r>
              <a:rPr lang="en-US" dirty="0"/>
              <a:t> mod 77)(52</a:t>
            </a:r>
            <a:r>
              <a:rPr lang="en-US" baseline="30000" dirty="0"/>
              <a:t>16</a:t>
            </a:r>
            <a:r>
              <a:rPr lang="en-US" dirty="0"/>
              <a:t> mod 77)) mod 77  = 25*25 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43 </a:t>
            </a:r>
            <a:r>
              <a:rPr lang="en-US" dirty="0"/>
              <a:t>mod 77 </a:t>
            </a:r>
          </a:p>
          <a:p>
            <a:pPr lvl="4"/>
            <a:r>
              <a:rPr lang="en-US" dirty="0"/>
              <a:t>= ((52</a:t>
            </a:r>
            <a:r>
              <a:rPr lang="en-US" baseline="30000" dirty="0"/>
              <a:t>32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2 </a:t>
            </a:r>
            <a:r>
              <a:rPr lang="en-US" dirty="0"/>
              <a:t>mod 77)(52 mod 77)) mod 77 </a:t>
            </a:r>
          </a:p>
          <a:p>
            <a:pPr lvl="4"/>
            <a:r>
              <a:rPr lang="en-US" dirty="0"/>
              <a:t>= 9*16*9*52 mod 77 </a:t>
            </a:r>
          </a:p>
          <a:p>
            <a:pPr lvl="4"/>
            <a:r>
              <a:rPr lang="en-US" dirty="0"/>
              <a:t>= 67392 mod 77 = 17</a:t>
            </a:r>
          </a:p>
          <a:p>
            <a:pPr lvl="1"/>
            <a:r>
              <a:rPr lang="en-US" dirty="0"/>
              <a:t>The plaintext message </a:t>
            </a:r>
            <a:r>
              <a:rPr lang="en-US" b="1" dirty="0"/>
              <a:t>m = 17</a:t>
            </a:r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71F-15F6-525A-BA16-C5EAB67B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RSA work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29A5-9963-AC8F-59F5-074DA0AEF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Euler’s Theorem, we know :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l-GR" baseline="30000" dirty="0">
                <a:solidFill>
                  <a:srgbClr val="FF0000"/>
                </a:solidFill>
              </a:rPr>
              <a:t>ϕ(</a:t>
            </a:r>
            <a:r>
              <a:rPr lang="en-US" baseline="30000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</a:rPr>
              <a:t>≡ 1 mod n</a:t>
            </a:r>
          </a:p>
          <a:p>
            <a:r>
              <a:rPr lang="en-US" dirty="0"/>
              <a:t>In the RSA context</a:t>
            </a:r>
          </a:p>
          <a:p>
            <a:pPr lvl="1"/>
            <a:r>
              <a:rPr lang="en-US" dirty="0"/>
              <a:t>e×d≡1mod</a:t>
            </a:r>
            <a:r>
              <a:rPr lang="el-GR" dirty="0"/>
              <a:t>ϕ(</a:t>
            </a:r>
            <a:r>
              <a:rPr lang="en-US" dirty="0"/>
              <a:t>n) – This means there exists and integer k such that: </a:t>
            </a:r>
            <a:r>
              <a:rPr lang="pt-BR" dirty="0"/>
              <a:t>e×d=1+k×ϕ(n)</a:t>
            </a:r>
          </a:p>
          <a:p>
            <a:pPr lvl="1"/>
            <a:r>
              <a:rPr lang="pt-BR" dirty="0"/>
              <a:t>We know, </a:t>
            </a:r>
            <a:r>
              <a:rPr lang="en-US" dirty="0"/>
              <a:t>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1"/>
            <a:r>
              <a:rPr lang="en-US" dirty="0"/>
              <a:t>and m = c</a:t>
            </a:r>
            <a:r>
              <a:rPr lang="en-US" baseline="30000" dirty="0"/>
              <a:t>d </a:t>
            </a:r>
            <a:r>
              <a:rPr lang="en-US" dirty="0"/>
              <a:t>mod n  </a:t>
            </a:r>
          </a:p>
          <a:p>
            <a:pPr lvl="1"/>
            <a:r>
              <a:rPr lang="en-US" dirty="0"/>
              <a:t>= (m</a:t>
            </a:r>
            <a:r>
              <a:rPr lang="en-US" baseline="30000" dirty="0"/>
              <a:t>e</a:t>
            </a:r>
            <a:r>
              <a:rPr lang="en-US" dirty="0"/>
              <a:t> mod n)</a:t>
            </a:r>
            <a:r>
              <a:rPr lang="en-US" baseline="30000" dirty="0"/>
              <a:t>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ed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1+k x </a:t>
            </a:r>
            <a:r>
              <a:rPr lang="pt-BR" baseline="30000" dirty="0"/>
              <a:t>ϕ(n) </a:t>
            </a:r>
            <a:r>
              <a:rPr lang="en-US" dirty="0"/>
              <a:t>mod n</a:t>
            </a:r>
          </a:p>
          <a:p>
            <a:pPr lvl="1"/>
            <a:r>
              <a:rPr lang="en-US" dirty="0"/>
              <a:t>= m x (m</a:t>
            </a:r>
            <a:r>
              <a:rPr lang="pt-BR" baseline="30000" dirty="0"/>
              <a:t>ϕ(n)</a:t>
            </a:r>
            <a:r>
              <a:rPr lang="pt-BR" dirty="0"/>
              <a:t>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pt-BR" dirty="0"/>
              <a:t>= m x (1)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en-US" dirty="0"/>
              <a:t>≡ m mod 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07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222F-3BCB-46F9-BB63-3E51F11D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63155"/>
            <a:ext cx="5245200" cy="1107996"/>
          </a:xfrm>
        </p:spPr>
        <p:txBody>
          <a:bodyPr/>
          <a:lstStyle/>
          <a:p>
            <a:r>
              <a:rPr lang="en-US" dirty="0"/>
              <a:t>Anshul Gupta</a:t>
            </a:r>
            <a:br>
              <a:rPr lang="en-US" dirty="0"/>
            </a:br>
            <a:r>
              <a:rPr lang="en-US" dirty="0"/>
              <a:t>Distinguished Technical Lead</a:t>
            </a:r>
            <a:br>
              <a:rPr lang="en-US" dirty="0"/>
            </a:br>
            <a:r>
              <a:rPr lang="en-US" dirty="0"/>
              <a:t>DES, MCS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E51E-1C47-4B14-8980-B98654F74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2152072"/>
            <a:ext cx="5245200" cy="3452597"/>
          </a:xfrm>
        </p:spPr>
        <p:txBody>
          <a:bodyPr/>
          <a:lstStyle/>
          <a:p>
            <a:r>
              <a:rPr lang="en-US" dirty="0"/>
              <a:t>PDA/PLA – Cloud OTA</a:t>
            </a:r>
          </a:p>
          <a:p>
            <a:r>
              <a:rPr lang="en-US" dirty="0"/>
              <a:t>8+ years of experience</a:t>
            </a:r>
          </a:p>
          <a:p>
            <a:r>
              <a:rPr lang="en-US" dirty="0"/>
              <a:t>Security Enthusiast</a:t>
            </a:r>
          </a:p>
          <a:p>
            <a:r>
              <a:rPr lang="en-US" dirty="0"/>
              <a:t>Security Champion – Secure Code Warrior</a:t>
            </a:r>
          </a:p>
          <a:p>
            <a:r>
              <a:rPr lang="en-US" dirty="0"/>
              <a:t>President – Thales Toastmasters Club</a:t>
            </a:r>
          </a:p>
          <a:p>
            <a:r>
              <a:rPr lang="en-US" dirty="0"/>
              <a:t>Avid Reader</a:t>
            </a:r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046CC1F9-EAE2-43FD-9B0F-46EEFA5987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17334"/>
          <a:stretch/>
        </p:blipFill>
        <p:spPr>
          <a:xfrm>
            <a:off x="360363" y="755650"/>
            <a:ext cx="5245200" cy="51712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85FF3-A299-45B8-8E99-EB187A3CA0E7}"/>
              </a:ext>
            </a:extLst>
          </p:cNvPr>
          <p:cNvSpPr txBox="1"/>
          <p:nvPr/>
        </p:nvSpPr>
        <p:spPr>
          <a:xfrm>
            <a:off x="0" y="0"/>
            <a:ext cx="2009775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Your Profile</a:t>
            </a:r>
          </a:p>
        </p:txBody>
      </p:sp>
    </p:spTree>
    <p:extLst>
      <p:ext uri="{BB962C8B-B14F-4D97-AF65-F5344CB8AC3E}">
        <p14:creationId xmlns:p14="http://schemas.microsoft.com/office/powerpoint/2010/main" val="30704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E0C8-74E3-5385-B810-9B516D55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EE506-5830-95FD-2F29-94E459032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primitive root</a:t>
            </a:r>
            <a:r>
              <a:rPr lang="en-US" dirty="0"/>
              <a:t> of a prime number p is an integer g such that the powers of g generate all the numbers from 1 to p−1 when taken modulo p.</a:t>
            </a:r>
          </a:p>
          <a:p>
            <a:r>
              <a:rPr lang="en-US" dirty="0"/>
              <a:t>In other words, g is a generator of the multiplicative group of integers modulo p.</a:t>
            </a:r>
          </a:p>
          <a:p>
            <a:r>
              <a:rPr lang="en-US" dirty="0"/>
              <a:t>For a prime p, an integer g is a primitive root modulo p if for every integer a between 1 and p−1, there exists an integer k such that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k </a:t>
            </a:r>
            <a:r>
              <a:rPr lang="en-US" dirty="0">
                <a:solidFill>
                  <a:srgbClr val="FF0000"/>
                </a:solidFill>
              </a:rPr>
              <a:t>≡ a mod p</a:t>
            </a:r>
          </a:p>
          <a:p>
            <a:r>
              <a:rPr lang="en-US" dirty="0"/>
              <a:t>This means that the smallest positive integer k for which g</a:t>
            </a:r>
            <a:r>
              <a:rPr lang="en-US" baseline="30000" dirty="0"/>
              <a:t>k</a:t>
            </a:r>
            <a:r>
              <a:rPr lang="en-US" dirty="0"/>
              <a:t> ≡1 mod p (known as the </a:t>
            </a:r>
            <a:r>
              <a:rPr lang="en-US" i="1" dirty="0"/>
              <a:t>order</a:t>
            </a:r>
            <a:r>
              <a:rPr lang="en-US" dirty="0"/>
              <a:t> of g) is p-1. The number g can generate all numbers in the set {1,2,…,p−1} through its powers.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3E31-3F32-1165-0895-084CD7EE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33367"/>
            <a:ext cx="11016000" cy="369332"/>
          </a:xfrm>
        </p:spPr>
        <p:txBody>
          <a:bodyPr/>
          <a:lstStyle/>
          <a:p>
            <a:r>
              <a:rPr lang="en-US" dirty="0"/>
              <a:t>Primitive Roots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8B263-C42C-9C62-C6F9-75FDC364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283317" cy="4540024"/>
          </a:xfrm>
        </p:spPr>
        <p:txBody>
          <a:bodyPr/>
          <a:lstStyle/>
          <a:p>
            <a:r>
              <a:rPr lang="en-US" dirty="0"/>
              <a:t>Let’s consider p=7 (a prime number). We want to find a primitive root modulo 7.</a:t>
            </a:r>
          </a:p>
          <a:p>
            <a:r>
              <a:rPr lang="en-US" dirty="0"/>
              <a:t>Step 1: List the Numbers in the Multiplicative Group</a:t>
            </a:r>
          </a:p>
          <a:p>
            <a:pPr lvl="1"/>
            <a:r>
              <a:rPr lang="en-US" dirty="0"/>
              <a:t>The set of numbers modulo 7 is {1,2,3,4,5,6}. We want to find a number g whose powers generate all these numbers modulo 7.</a:t>
            </a:r>
          </a:p>
          <a:p>
            <a:r>
              <a:rPr lang="en-US" dirty="0"/>
              <a:t>Step 2: Check Potential Primitive Roots</a:t>
            </a:r>
          </a:p>
          <a:p>
            <a:pPr lvl="1"/>
            <a:r>
              <a:rPr lang="en-US" dirty="0"/>
              <a:t>We’ll test the integers g=2,3,4,5,6 to see which one is a primitive root.</a:t>
            </a:r>
          </a:p>
          <a:p>
            <a:pPr lvl="1"/>
            <a:r>
              <a:rPr lang="en-US" dirty="0"/>
              <a:t>For g=2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1 </a:t>
            </a:r>
            <a:r>
              <a:rPr lang="en-US" dirty="0"/>
              <a:t>≡ 2 mod 7 = 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2 </a:t>
            </a:r>
            <a:r>
              <a:rPr lang="en-US" dirty="0"/>
              <a:t>≡ 4 mod 7 = 4 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3 </a:t>
            </a:r>
            <a:r>
              <a:rPr lang="en-US" dirty="0"/>
              <a:t>≡ 8 mod 7 = 1, the order is 3 and not 6, so, 2 is not a primitive root modulo 7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7CE498-197C-7985-C267-68B8C9586595}"/>
              </a:ext>
            </a:extLst>
          </p:cNvPr>
          <p:cNvSpPr txBox="1">
            <a:spLocks/>
          </p:cNvSpPr>
          <p:nvPr/>
        </p:nvSpPr>
        <p:spPr>
          <a:xfrm>
            <a:off x="7102137" y="2751401"/>
            <a:ext cx="4811696" cy="2450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 g=3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 </a:t>
            </a:r>
            <a:r>
              <a:rPr lang="en-US" dirty="0"/>
              <a:t>≡ 3 mod 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 </a:t>
            </a:r>
            <a:r>
              <a:rPr lang="en-US" dirty="0"/>
              <a:t>≡ 9 mod 7 = 2 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 </a:t>
            </a:r>
            <a:r>
              <a:rPr lang="en-US" dirty="0"/>
              <a:t>≡ 27 mod 7 = 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 </a:t>
            </a:r>
            <a:r>
              <a:rPr lang="en-US" dirty="0"/>
              <a:t>≡ ( 3</a:t>
            </a:r>
            <a:r>
              <a:rPr lang="en-US" baseline="30000" dirty="0"/>
              <a:t>2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2*2 mod 7 = 4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6*2 mod 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3 </a:t>
            </a:r>
            <a:r>
              <a:rPr lang="en-US" dirty="0"/>
              <a:t>mod 7 ) mod 7 = 6*6 mod 7 = 1</a:t>
            </a:r>
          </a:p>
          <a:p>
            <a:pPr lvl="2"/>
            <a:r>
              <a:rPr lang="en-US" dirty="0"/>
              <a:t>So, 3 is primitive root modulo 7</a:t>
            </a:r>
          </a:p>
          <a:p>
            <a:pPr marL="3600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7CB0-858A-3E20-155C-5ABCC7B3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E5E7-6177-5068-1655-C0A5D402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413164" cy="4540024"/>
          </a:xfrm>
        </p:spPr>
        <p:txBody>
          <a:bodyPr/>
          <a:lstStyle/>
          <a:p>
            <a:r>
              <a:rPr lang="en-US" dirty="0"/>
              <a:t>Given a prime number p, a generator g of the multiplicative group modulo p, and an element y in the group, the Discrete Logarithm Problem asks for the integer x such that: </a:t>
            </a:r>
            <a:r>
              <a:rPr lang="en-US" dirty="0">
                <a:solidFill>
                  <a:srgbClr val="FF0000"/>
                </a:solidFill>
              </a:rPr>
              <a:t>y ≡ g</a:t>
            </a:r>
            <a:r>
              <a:rPr lang="en-US" baseline="30000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 (mod p)</a:t>
            </a:r>
          </a:p>
          <a:p>
            <a:r>
              <a:rPr lang="en-US" dirty="0"/>
              <a:t>In other words, x is the discrete logarithm of y to the base g modulo p.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Choose a prime number p =17, Choose a generator g = 3</a:t>
            </a:r>
          </a:p>
          <a:p>
            <a:pPr lvl="1"/>
            <a:r>
              <a:rPr lang="en-US" dirty="0"/>
              <a:t>Now, suppose we are given  y = 12 and we want to find x such that: </a:t>
            </a:r>
          </a:p>
          <a:p>
            <a:pPr lvl="1"/>
            <a:r>
              <a:rPr lang="en-US" dirty="0"/>
              <a:t>12 ≡ 3</a:t>
            </a:r>
            <a:r>
              <a:rPr lang="en-US" baseline="30000" dirty="0"/>
              <a:t>x</a:t>
            </a:r>
            <a:r>
              <a:rPr lang="en-US" dirty="0"/>
              <a:t> (mod 17)</a:t>
            </a:r>
          </a:p>
          <a:p>
            <a:pPr lvl="1"/>
            <a:r>
              <a:rPr lang="en-US" dirty="0"/>
              <a:t>This means we need to find x such that 3</a:t>
            </a:r>
            <a:r>
              <a:rPr lang="en-US" baseline="30000" dirty="0"/>
              <a:t>x</a:t>
            </a:r>
            <a:r>
              <a:rPr lang="en-US" dirty="0"/>
              <a:t> when divided by 17 gives a remainder of 12.</a:t>
            </a:r>
          </a:p>
          <a:p>
            <a:pPr lvl="1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4870F5-DBA6-C5C7-813D-CD702ED10FA1}"/>
              </a:ext>
            </a:extLst>
          </p:cNvPr>
          <p:cNvSpPr txBox="1">
            <a:spLocks/>
          </p:cNvSpPr>
          <p:nvPr/>
        </p:nvSpPr>
        <p:spPr>
          <a:xfrm>
            <a:off x="7074033" y="1064645"/>
            <a:ext cx="4997893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We can try different values of xxx until we find the right one: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</a:t>
            </a:r>
            <a:r>
              <a:rPr lang="en-US" dirty="0"/>
              <a:t> = 3 mod 17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</a:t>
            </a:r>
            <a:r>
              <a:rPr lang="en-US" dirty="0"/>
              <a:t> = 9 mod 17 = 9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</a:t>
            </a:r>
            <a:r>
              <a:rPr lang="en-US" dirty="0"/>
              <a:t> = 27 mod 17 = 10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</a:t>
            </a:r>
            <a:r>
              <a:rPr lang="en-US" dirty="0"/>
              <a:t> = 81 mod 17 = 13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</a:t>
            </a:r>
            <a:r>
              <a:rPr lang="en-US" dirty="0"/>
              <a:t> = 243 mod 17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</a:t>
            </a:r>
            <a:r>
              <a:rPr lang="en-US" dirty="0"/>
              <a:t> = 729 mod 17 = 16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7</a:t>
            </a:r>
            <a:r>
              <a:rPr lang="en-US" dirty="0"/>
              <a:t> = 2187 mod 17 = 15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8</a:t>
            </a:r>
            <a:r>
              <a:rPr lang="en-US" dirty="0"/>
              <a:t> = 6561 mod 17 = 11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9</a:t>
            </a:r>
            <a:r>
              <a:rPr lang="en-US" dirty="0"/>
              <a:t> = 19683 mod 17 = 12</a:t>
            </a:r>
          </a:p>
          <a:p>
            <a:pPr lvl="1"/>
            <a:r>
              <a:rPr lang="en-US" dirty="0"/>
              <a:t>Here, we find that x=9 satisfies the equation. Thus, the discrete logarithm of 12 to the base 3 modulo 17 is 9.</a:t>
            </a:r>
          </a:p>
        </p:txBody>
      </p:sp>
    </p:spTree>
    <p:extLst>
      <p:ext uri="{BB962C8B-B14F-4D97-AF65-F5344CB8AC3E}">
        <p14:creationId xmlns:p14="http://schemas.microsoft.com/office/powerpoint/2010/main" val="269086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B48-B2FE-4C98-A8B7-1C6DB6A1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1CC77-23A9-3DD0-D85A-B623F0040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DLP is considered hard to solve, especially when p is large (e.g., 2048-bit primes), and this difficulty underpins the security of many cryptographic systems. </a:t>
            </a:r>
          </a:p>
          <a:p>
            <a:r>
              <a:rPr lang="en-US" dirty="0"/>
              <a:t>While calculating </a:t>
            </a:r>
            <a:r>
              <a:rPr lang="en-US" dirty="0">
                <a:solidFill>
                  <a:srgbClr val="FF0000"/>
                </a:solidFill>
              </a:rPr>
              <a:t>y = g</a:t>
            </a:r>
            <a:r>
              <a:rPr lang="en-US" baseline="30000" dirty="0">
                <a:solidFill>
                  <a:srgbClr val="FF0000"/>
                </a:solidFill>
              </a:rPr>
              <a:t>x </a:t>
            </a:r>
            <a:r>
              <a:rPr lang="en-US" dirty="0">
                <a:solidFill>
                  <a:srgbClr val="FF0000"/>
                </a:solidFill>
              </a:rPr>
              <a:t>mod  p</a:t>
            </a:r>
            <a:r>
              <a:rPr lang="en-US" dirty="0"/>
              <a:t> is easy, finding x given y, g, and p is computationally challenging.</a:t>
            </a:r>
          </a:p>
          <a:p>
            <a:r>
              <a:rPr lang="en-US" dirty="0"/>
              <a:t>The Discrete Logarithm Problem is a cornerstone of modern cryptography, providing a basis for secure communication. Understanding its complexity and the mathematics behind it is essential for comprehending many cryptographic protocols.</a:t>
            </a:r>
          </a:p>
        </p:txBody>
      </p:sp>
    </p:spTree>
    <p:extLst>
      <p:ext uri="{BB962C8B-B14F-4D97-AF65-F5344CB8AC3E}">
        <p14:creationId xmlns:p14="http://schemas.microsoft.com/office/powerpoint/2010/main" val="4265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10BF-E064-4BBD-968F-1176FCD1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353497"/>
            <a:ext cx="5245200" cy="369332"/>
          </a:xfrm>
        </p:spPr>
        <p:txBody>
          <a:bodyPr/>
          <a:lstStyle/>
          <a:p>
            <a:r>
              <a:rPr lang="en-US" dirty="0"/>
              <a:t>Diffie Helman Key Exchange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3C81C-FD26-4FED-B17B-7DEF920D4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923925"/>
            <a:ext cx="5245200" cy="4680745"/>
          </a:xfrm>
        </p:spPr>
        <p:txBody>
          <a:bodyPr/>
          <a:lstStyle/>
          <a:p>
            <a:r>
              <a:rPr lang="en-US" dirty="0"/>
              <a:t>cryptographic protocol that allows two parties to establish a shared secret key over an insecure channel.</a:t>
            </a:r>
          </a:p>
          <a:p>
            <a:r>
              <a:rPr lang="en-US" dirty="0"/>
              <a:t>relies on the principles of public key cryptography. Each party has a private key kept secret and a public key shared openly.</a:t>
            </a:r>
          </a:p>
          <a:p>
            <a:r>
              <a:rPr lang="en-US" dirty="0"/>
              <a:t>shared secret is generated by each party independently. They combine their own private key with the other party's public key.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297DE2-D5E4-4239-AD86-D0FB07CB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538163"/>
            <a:ext cx="35718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math behind it is based on the difficulty of solving discrete logarithm problems in modular arithmetic.</a:t>
            </a:r>
          </a:p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Public Setup (can be known by both parties)</a:t>
            </a:r>
          </a:p>
          <a:p>
            <a:pPr marL="666900" lvl="2" indent="-342900"/>
            <a:r>
              <a:rPr lang="en-US" dirty="0"/>
              <a:t>Choose a large prime number </a:t>
            </a:r>
            <a:r>
              <a:rPr lang="en-US" dirty="0">
                <a:solidFill>
                  <a:srgbClr val="FF0000"/>
                </a:solidFill>
              </a:rPr>
              <a:t>p</a:t>
            </a:r>
          </a:p>
          <a:p>
            <a:pPr marL="666900" lvl="2" indent="-342900"/>
            <a:r>
              <a:rPr lang="en-US" dirty="0"/>
              <a:t>Choose a primitive root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modulo p.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Private Keys</a:t>
            </a:r>
          </a:p>
          <a:p>
            <a:pPr marL="666900" lvl="2" indent="-342900"/>
            <a:r>
              <a:rPr lang="en-US" dirty="0"/>
              <a:t>Alice selects a private key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which is a random number.</a:t>
            </a:r>
          </a:p>
          <a:p>
            <a:pPr marL="666900" lvl="2" indent="-342900"/>
            <a:r>
              <a:rPr lang="en-US" dirty="0"/>
              <a:t>Bob selects a private key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, which is also a random number.</a:t>
            </a:r>
          </a:p>
          <a:p>
            <a:pPr marL="666900" lvl="2" indent="-342900"/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a and b </a:t>
            </a:r>
            <a:r>
              <a:rPr lang="en-US" dirty="0"/>
              <a:t>are kept secret.</a:t>
            </a:r>
          </a:p>
        </p:txBody>
      </p:sp>
    </p:spTree>
    <p:extLst>
      <p:ext uri="{BB962C8B-B14F-4D97-AF65-F5344CB8AC3E}">
        <p14:creationId xmlns:p14="http://schemas.microsoft.com/office/powerpoint/2010/main" val="13025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Public Keys</a:t>
            </a:r>
          </a:p>
          <a:p>
            <a:pPr marL="666900" lvl="2" indent="-342900"/>
            <a:r>
              <a:rPr lang="en-US" dirty="0"/>
              <a:t>Alice computes her public key </a:t>
            </a:r>
            <a:r>
              <a:rPr lang="en-US" sz="1800" dirty="0">
                <a:solidFill>
                  <a:srgbClr val="FF0000"/>
                </a:solidFill>
              </a:rPr>
              <a:t>A = g</a:t>
            </a:r>
            <a:r>
              <a:rPr lang="en-US" sz="1800" baseline="300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his public key </a:t>
            </a:r>
            <a:r>
              <a:rPr lang="en-US" sz="1800" dirty="0">
                <a:solidFill>
                  <a:srgbClr val="FF0000"/>
                </a:solidFill>
              </a:rPr>
              <a:t>B = g</a:t>
            </a:r>
            <a:r>
              <a:rPr lang="en-US" sz="1800" baseline="30000" dirty="0">
                <a:solidFill>
                  <a:srgbClr val="FF0000"/>
                </a:solidFill>
              </a:rPr>
              <a:t>b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Alice sends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dirty="0"/>
              <a:t> to Bob, and Bob sends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dirty="0"/>
              <a:t> to Alice. These public keys can be transmitted over an insecure channel.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Shared Secret</a:t>
            </a:r>
          </a:p>
          <a:p>
            <a:pPr marL="666900" lvl="2" indent="-342900"/>
            <a:r>
              <a:rPr lang="en-US" dirty="0"/>
              <a:t>Alice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B</a:t>
            </a:r>
            <a:r>
              <a:rPr lang="en-US" sz="1800" b="1" baseline="30000" dirty="0">
                <a:solidFill>
                  <a:srgbClr val="FF0000"/>
                </a:solidFill>
              </a:rPr>
              <a:t>a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A</a:t>
            </a:r>
            <a:r>
              <a:rPr lang="en-US" sz="1800" b="1" baseline="30000" dirty="0">
                <a:solidFill>
                  <a:srgbClr val="FF0000"/>
                </a:solidFill>
              </a:rPr>
              <a:t>b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</a:p>
          <a:p>
            <a:pPr marL="666900" lvl="2" indent="-342900"/>
            <a:r>
              <a:rPr lang="en-US" dirty="0"/>
              <a:t>Mathematically, both calculations yield the same result.</a:t>
            </a:r>
          </a:p>
          <a:p>
            <a:pPr marL="666900" lvl="2" indent="-342900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 = B</a:t>
            </a:r>
            <a:r>
              <a:rPr lang="en-US" sz="1600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(g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p)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 </a:t>
            </a:r>
            <a:r>
              <a:rPr lang="en-US" sz="1600" dirty="0"/>
              <a:t>=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ba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mod p = 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ab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0000"/>
                </a:solidFill>
              </a:rPr>
              <a:t>(g</a:t>
            </a:r>
            <a:r>
              <a:rPr lang="en-US" sz="1600" baseline="30000" dirty="0">
                <a:solidFill>
                  <a:srgbClr val="FF000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mod p)</a:t>
            </a:r>
            <a:r>
              <a:rPr lang="en-US" sz="1600" baseline="30000" dirty="0">
                <a:solidFill>
                  <a:srgbClr val="FF0000"/>
                </a:solidFill>
              </a:rPr>
              <a:t>b</a:t>
            </a:r>
            <a:r>
              <a:rPr lang="en-US" sz="1600" dirty="0">
                <a:solidFill>
                  <a:srgbClr val="FF0000"/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baseline="30000" dirty="0">
                <a:solidFill>
                  <a:srgbClr val="00B050"/>
                </a:solidFill>
              </a:rPr>
              <a:t>b</a:t>
            </a:r>
            <a:r>
              <a:rPr lang="en-US" sz="1600" dirty="0">
                <a:solidFill>
                  <a:srgbClr val="00B050"/>
                </a:solidFill>
              </a:rPr>
              <a:t> mod p</a:t>
            </a:r>
          </a:p>
        </p:txBody>
      </p:sp>
    </p:spTree>
    <p:extLst>
      <p:ext uri="{BB962C8B-B14F-4D97-AF65-F5344CB8AC3E}">
        <p14:creationId xmlns:p14="http://schemas.microsoft.com/office/powerpoint/2010/main" val="40049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EAB-009E-1E81-1B7E-CB1111B1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AEC0-9BB4-ED2B-BB83-3FDE9BB9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work through an example</a:t>
            </a:r>
          </a:p>
          <a:p>
            <a:pPr lvl="1"/>
            <a:r>
              <a:rPr lang="en-US" dirty="0"/>
              <a:t>Step 1: Public Parameters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p = 23</a:t>
            </a:r>
            <a:r>
              <a:rPr lang="en-US" dirty="0"/>
              <a:t> (a prime number)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g = 5 </a:t>
            </a:r>
            <a:r>
              <a:rPr lang="en-US" dirty="0"/>
              <a:t>(a primitive root modulo 23)</a:t>
            </a:r>
          </a:p>
          <a:p>
            <a:pPr lvl="1"/>
            <a:r>
              <a:rPr lang="en-US" dirty="0"/>
              <a:t>Step 2: Private Keys</a:t>
            </a:r>
          </a:p>
          <a:p>
            <a:pPr lvl="2"/>
            <a:r>
              <a:rPr lang="en-US" dirty="0"/>
              <a:t>Alice chooses a private key </a:t>
            </a:r>
            <a:r>
              <a:rPr lang="en-US" dirty="0">
                <a:solidFill>
                  <a:srgbClr val="FF0000"/>
                </a:solidFill>
              </a:rPr>
              <a:t>a = 6</a:t>
            </a:r>
          </a:p>
          <a:p>
            <a:pPr lvl="2"/>
            <a:r>
              <a:rPr lang="en-US" dirty="0"/>
              <a:t>Bob choose a private key </a:t>
            </a:r>
            <a:r>
              <a:rPr lang="en-US" dirty="0">
                <a:solidFill>
                  <a:srgbClr val="FF0000"/>
                </a:solidFill>
              </a:rPr>
              <a:t>b = 15</a:t>
            </a:r>
          </a:p>
          <a:p>
            <a:pPr lvl="1"/>
            <a:r>
              <a:rPr lang="en-US" dirty="0"/>
              <a:t>Step 3: Public Keys</a:t>
            </a:r>
          </a:p>
          <a:p>
            <a:pPr lvl="2"/>
            <a:r>
              <a:rPr lang="en-US" dirty="0"/>
              <a:t>Alice computes </a:t>
            </a:r>
            <a:r>
              <a:rPr lang="en-US" dirty="0">
                <a:solidFill>
                  <a:srgbClr val="FF0000"/>
                </a:solidFill>
              </a:rPr>
              <a:t>A = g</a:t>
            </a:r>
            <a:r>
              <a:rPr lang="en-US" baseline="30000" dirty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15625 mod 23  = 8</a:t>
            </a:r>
          </a:p>
          <a:p>
            <a:pPr lvl="2"/>
            <a:r>
              <a:rPr lang="en-US" dirty="0"/>
              <a:t>Bob computes </a:t>
            </a:r>
            <a:r>
              <a:rPr lang="en-US" dirty="0">
                <a:solidFill>
                  <a:srgbClr val="FF0000"/>
                </a:solidFill>
              </a:rPr>
              <a:t>B = g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15 </a:t>
            </a:r>
            <a:r>
              <a:rPr lang="en-US" dirty="0">
                <a:solidFill>
                  <a:srgbClr val="FF0000"/>
                </a:solidFill>
              </a:rPr>
              <a:t>mod 23 = 30517578125 mod 23 = 19</a:t>
            </a:r>
          </a:p>
          <a:p>
            <a:pPr lvl="1"/>
            <a:r>
              <a:rPr lang="en-US" dirty="0"/>
              <a:t>Step 4: Shared Secret</a:t>
            </a:r>
          </a:p>
          <a:p>
            <a:pPr lvl="2"/>
            <a:r>
              <a:rPr lang="en-US" dirty="0"/>
              <a:t>Alice computes the shared secret </a:t>
            </a:r>
            <a:r>
              <a:rPr lang="en-US" dirty="0">
                <a:solidFill>
                  <a:srgbClr val="FF0000"/>
                </a:solidFill>
              </a:rPr>
              <a:t>s = B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mod p = 19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470427017 mod 23 = 2</a:t>
            </a:r>
          </a:p>
          <a:p>
            <a:pPr lvl="2"/>
            <a:r>
              <a:rPr lang="en-US" dirty="0"/>
              <a:t>Bob computes the shared secret </a:t>
            </a:r>
            <a:r>
              <a:rPr lang="en-US" dirty="0">
                <a:solidFill>
                  <a:srgbClr val="FF0000"/>
                </a:solidFill>
              </a:rPr>
              <a:t>s = A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8</a:t>
            </a:r>
            <a:r>
              <a:rPr lang="en-US" baseline="30000" dirty="0">
                <a:solidFill>
                  <a:srgbClr val="FF0000"/>
                </a:solidFill>
              </a:rPr>
              <a:t>15</a:t>
            </a:r>
            <a:r>
              <a:rPr lang="en-US" dirty="0">
                <a:solidFill>
                  <a:srgbClr val="FF0000"/>
                </a:solidFill>
              </a:rPr>
              <a:t> mod 23 = 35184372088832 mod 23 = 2</a:t>
            </a:r>
          </a:p>
          <a:p>
            <a:pPr lvl="2"/>
            <a:r>
              <a:rPr lang="en-US" dirty="0"/>
              <a:t>So, both Alice and Bob compute the same shared secret </a:t>
            </a:r>
            <a:r>
              <a:rPr lang="en-US" dirty="0">
                <a:solidFill>
                  <a:srgbClr val="FF0000"/>
                </a:solidFill>
              </a:rPr>
              <a:t>s=2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6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DEDC-87F8-43B3-9034-22769868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2226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Elliptic Curve Cryptography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145032C0-7EAB-E606-6A83-CA28DC691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3201" y="756000"/>
            <a:ext cx="5770799" cy="5485002"/>
          </a:xfrm>
        </p:spPr>
        <p:txBody>
          <a:bodyPr/>
          <a:lstStyle/>
          <a:p>
            <a:r>
              <a:rPr lang="en-US" b="0" dirty="0"/>
              <a:t>public key cryptography</a:t>
            </a:r>
          </a:p>
          <a:p>
            <a:r>
              <a:rPr lang="en-US" b="0" dirty="0"/>
              <a:t>strong security with shorter key lengths</a:t>
            </a:r>
          </a:p>
          <a:p>
            <a:r>
              <a:rPr lang="en-US" b="0" dirty="0"/>
              <a:t>relies on the algebraic structure of elliptic curves over finite fields</a:t>
            </a:r>
          </a:p>
          <a:p>
            <a:r>
              <a:rPr lang="en-US" b="0" dirty="0"/>
              <a:t>relies on the difficulty of the elliptic curve discrete logarithm problem (ECDLP)</a:t>
            </a:r>
          </a:p>
          <a:p>
            <a:r>
              <a:rPr lang="en-US" b="0" dirty="0"/>
              <a:t>widely used in various applications</a:t>
            </a:r>
          </a:p>
          <a:p>
            <a:pPr lvl="1"/>
            <a:r>
              <a:rPr lang="en-US" b="0" dirty="0"/>
              <a:t>TLS/SSL for HTTPS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b="0" dirty="0"/>
              <a:t>Key exchange protocols</a:t>
            </a:r>
          </a:p>
          <a:p>
            <a:r>
              <a:rPr lang="en-US" b="0" dirty="0"/>
              <a:t>Refer </a:t>
            </a:r>
            <a:r>
              <a:rPr lang="en-US" b="0" dirty="0">
                <a:hlinkClick r:id="rId2"/>
              </a:rPr>
              <a:t>https://www.keyfactor.com/blog/elliptic-curve-cryptography-what-is-it-how-does-it-work/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471C62-6D8E-4E47-A34F-F85A4CC6E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r="1" b="4567"/>
          <a:stretch/>
        </p:blipFill>
        <p:spPr bwMode="auto">
          <a:xfrm>
            <a:off x="250646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81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6051D-026D-4E20-9A65-D454CC0E0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0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BD9B-B194-4376-8460-F977AD8C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125" y="302004"/>
            <a:ext cx="8640000" cy="492443"/>
          </a:xfrm>
        </p:spPr>
        <p:txBody>
          <a:bodyPr/>
          <a:lstStyle/>
          <a:p>
            <a:r>
              <a:rPr lang="en-US" sz="3200" dirty="0"/>
              <a:t>Agenda of the program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C9A32B-3703-44A6-BAEB-F0298ACC1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18" y="1541869"/>
            <a:ext cx="3201389" cy="3304712"/>
          </a:xfrm>
        </p:spPr>
        <p:txBody>
          <a:bodyPr numCol="1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1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Introduction to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Asymmetric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Extended 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RSA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Primitive Roots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90414C-6D08-4D3F-B420-99205F8F09F6}"/>
              </a:ext>
            </a:extLst>
          </p:cNvPr>
          <p:cNvSpPr txBox="1">
            <a:spLocks/>
          </p:cNvSpPr>
          <p:nvPr/>
        </p:nvSpPr>
        <p:spPr>
          <a:xfrm>
            <a:off x="4551991" y="857483"/>
            <a:ext cx="3578134" cy="34572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ClrTx/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828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None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2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Discrete Logarithmic Problem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DHKE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ECC</a:t>
            </a:r>
          </a:p>
        </p:txBody>
      </p:sp>
    </p:spTree>
    <p:extLst>
      <p:ext uri="{BB962C8B-B14F-4D97-AF65-F5344CB8AC3E}">
        <p14:creationId xmlns:p14="http://schemas.microsoft.com/office/powerpoint/2010/main" val="32730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A38E-3590-4EEC-9CA0-1F160086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91" y="251670"/>
            <a:ext cx="5569017" cy="492443"/>
          </a:xfrm>
        </p:spPr>
        <p:txBody>
          <a:bodyPr/>
          <a:lstStyle/>
          <a:p>
            <a:r>
              <a:rPr lang="en-US" sz="3200" dirty="0"/>
              <a:t>Prerequisites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1582-BC59-458A-9BE4-1CBB3B31C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295" y="825861"/>
            <a:ext cx="4207960" cy="44574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Laptop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OpenSSL installed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GPG installed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Zeal for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Pen and Notebook</a:t>
            </a:r>
          </a:p>
        </p:txBody>
      </p:sp>
    </p:spTree>
    <p:extLst>
      <p:ext uri="{BB962C8B-B14F-4D97-AF65-F5344CB8AC3E}">
        <p14:creationId xmlns:p14="http://schemas.microsoft.com/office/powerpoint/2010/main" val="27863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F96C-BA5E-40B8-8EE2-B93BED18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887E-2576-41A6-9A01-107F84D59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Cryptography is the art and science of secure communication.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involves the study of techniques for constructing and analyzing protocols that enable the 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confidentiality, integrity, and authenticity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of information, even in the presence of malicious adversaries.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369332"/>
          </a:xfrm>
        </p:spPr>
        <p:txBody>
          <a:bodyPr/>
          <a:lstStyle/>
          <a:p>
            <a:r>
              <a:rPr lang="en-US" dirty="0"/>
              <a:t>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246909"/>
            <a:ext cx="5245200" cy="4357761"/>
          </a:xfrm>
        </p:spPr>
        <p:txBody>
          <a:bodyPr/>
          <a:lstStyle/>
          <a:p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Symmetric cryptography</a:t>
            </a:r>
            <a:r>
              <a:rPr lang="en-US" sz="1800" b="0" dirty="0">
                <a:latin typeface="Söhne"/>
              </a:rPr>
              <a:t>, also known as secret-key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single key used – also known as shared secret, shared between sender and receiver.</a:t>
            </a:r>
          </a:p>
          <a:p>
            <a:r>
              <a:rPr lang="en-US" sz="1800" b="0" dirty="0">
                <a:latin typeface="Söhne"/>
              </a:rPr>
              <a:t>Highly Efficient.</a:t>
            </a:r>
          </a:p>
          <a:p>
            <a:r>
              <a:rPr lang="en-US" b="0" dirty="0">
                <a:latin typeface="Söhne"/>
              </a:rPr>
              <a:t>Also known as Private Key Cryptography.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DES – Data Encryption Standard</a:t>
            </a:r>
          </a:p>
          <a:p>
            <a:pPr lvl="1"/>
            <a:r>
              <a:rPr lang="en-US" dirty="0">
                <a:latin typeface="Söhne"/>
              </a:rPr>
              <a:t>3DES – Triple DES</a:t>
            </a:r>
          </a:p>
          <a:p>
            <a:pPr lvl="1"/>
            <a:r>
              <a:rPr lang="en-US" b="0" dirty="0">
                <a:latin typeface="Söhne"/>
              </a:rPr>
              <a:t>AES – Advance Encryption Standard</a:t>
            </a:r>
          </a:p>
          <a:p>
            <a:endParaRPr lang="en-US" dirty="0"/>
          </a:p>
        </p:txBody>
      </p:sp>
      <p:pic>
        <p:nvPicPr>
          <p:cNvPr id="8" name="Picture Placeholder 7" descr="A diagram of keys and folders&#10;&#10;Description automatically generated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/>
          <a:stretch>
            <a:fillRect/>
          </a:stretch>
        </p:blipFill>
        <p:spPr>
          <a:xfrm>
            <a:off x="588000" y="511728"/>
            <a:ext cx="4871861" cy="5433489"/>
          </a:xfrm>
        </p:spPr>
      </p:pic>
    </p:spTree>
    <p:extLst>
      <p:ext uri="{BB962C8B-B14F-4D97-AF65-F5344CB8AC3E}">
        <p14:creationId xmlns:p14="http://schemas.microsoft.com/office/powerpoint/2010/main" val="9095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142396"/>
            <a:ext cx="5245200" cy="369332"/>
          </a:xfrm>
        </p:spPr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4255" y="655781"/>
            <a:ext cx="6317672" cy="5433489"/>
          </a:xfrm>
        </p:spPr>
        <p:txBody>
          <a:bodyPr/>
          <a:lstStyle/>
          <a:p>
            <a:r>
              <a:rPr lang="en-US" b="0" u="sng" dirty="0">
                <a:solidFill>
                  <a:schemeClr val="tx1"/>
                </a:solidFill>
                <a:latin typeface="Söhne"/>
              </a:rPr>
              <a:t>As</a:t>
            </a:r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ymmetric cryptography</a:t>
            </a:r>
            <a:r>
              <a:rPr lang="en-US" sz="1800" b="0" dirty="0">
                <a:latin typeface="Söhne"/>
              </a:rPr>
              <a:t>, also known as public 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pair of keys used – public and private</a:t>
            </a:r>
          </a:p>
          <a:p>
            <a:r>
              <a:rPr lang="en-US" b="0" dirty="0">
                <a:latin typeface="Söhne"/>
              </a:rPr>
              <a:t>public key is widely shared – used by anyone to encrypt message meant for key’s owner</a:t>
            </a:r>
          </a:p>
          <a:p>
            <a:r>
              <a:rPr lang="en-US" b="0" dirty="0">
                <a:latin typeface="Söhne"/>
              </a:rPr>
              <a:t>private key is private – only owner has it – used to decrypt messages that have been encrypted with corresponding public key</a:t>
            </a:r>
          </a:p>
          <a:p>
            <a:r>
              <a:rPr lang="en-US" b="0" dirty="0">
                <a:latin typeface="Söhne"/>
              </a:rPr>
              <a:t>Advantages like secure key exchange, digital signature for authentication and non-repudiation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RSA</a:t>
            </a:r>
          </a:p>
          <a:p>
            <a:pPr lvl="1"/>
            <a:r>
              <a:rPr lang="en-US" dirty="0">
                <a:latin typeface="Söhne"/>
              </a:rPr>
              <a:t>ECC</a:t>
            </a:r>
          </a:p>
          <a:p>
            <a:pPr lvl="1"/>
            <a:r>
              <a:rPr lang="en-US" b="0" dirty="0">
                <a:latin typeface="Söhne"/>
              </a:rPr>
              <a:t>DHKE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1755"/>
          <a:stretch/>
        </p:blipFill>
        <p:spPr>
          <a:xfrm>
            <a:off x="372000" y="655780"/>
            <a:ext cx="5029200" cy="5433489"/>
          </a:xfrm>
        </p:spPr>
      </p:pic>
    </p:spTree>
    <p:extLst>
      <p:ext uri="{BB962C8B-B14F-4D97-AF65-F5344CB8AC3E}">
        <p14:creationId xmlns:p14="http://schemas.microsoft.com/office/powerpoint/2010/main" val="260921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B71F-73F7-BA9A-BD37-9887547D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C250B-4AEF-759F-9D5D-0D48CC78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Euclidean algorithm is a method to find the greatest common divisor (GCD) of two integers.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Given two integers a and b (where a ≥ b), the Euclidean algorithm can be described as follows:</a:t>
            </a:r>
          </a:p>
          <a:p>
            <a:pPr lvl="2"/>
            <a:r>
              <a:rPr lang="en-US" b="1" dirty="0"/>
              <a:t>Step 1</a:t>
            </a:r>
            <a:r>
              <a:rPr lang="en-US" dirty="0"/>
              <a:t>: Divide a by b to get the quotient q and remainder r. </a:t>
            </a:r>
            <a:r>
              <a:rPr lang="en-US" sz="1600" dirty="0">
                <a:solidFill>
                  <a:srgbClr val="FF0000"/>
                </a:solidFill>
              </a:rPr>
              <a:t>a = b*q + r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Step 2</a:t>
            </a:r>
            <a:r>
              <a:rPr lang="en-US" dirty="0"/>
              <a:t>: Replace a with b and b with r, then repeat the process.</a:t>
            </a:r>
          </a:p>
          <a:p>
            <a:pPr lvl="2"/>
            <a:r>
              <a:rPr lang="en-US" b="1" dirty="0"/>
              <a:t>Step 3</a:t>
            </a:r>
            <a:r>
              <a:rPr lang="en-US" dirty="0"/>
              <a:t>: Continue this process until the remainder r becomes 0. The non-zero remainder from the previous step is the GCD of a and b.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Finding GCD of 60 and 24, a = 60, b = 24</a:t>
            </a:r>
          </a:p>
          <a:p>
            <a:pPr lvl="3"/>
            <a:r>
              <a:rPr lang="en-US" dirty="0"/>
              <a:t>a = b*q + r</a:t>
            </a:r>
          </a:p>
          <a:p>
            <a:pPr lvl="3"/>
            <a:r>
              <a:rPr lang="en-US" dirty="0"/>
              <a:t>60 = 24*2 + 12</a:t>
            </a:r>
          </a:p>
          <a:p>
            <a:pPr lvl="3"/>
            <a:r>
              <a:rPr lang="en-US" dirty="0"/>
              <a:t>24 = 12*2 + 0</a:t>
            </a:r>
          </a:p>
          <a:p>
            <a:pPr lvl="2"/>
            <a:r>
              <a:rPr lang="en-US" dirty="0"/>
              <a:t>The GCD is the last non-zero remainder, which is 12.</a:t>
            </a:r>
          </a:p>
        </p:txBody>
      </p:sp>
    </p:spTree>
    <p:extLst>
      <p:ext uri="{BB962C8B-B14F-4D97-AF65-F5344CB8AC3E}">
        <p14:creationId xmlns:p14="http://schemas.microsoft.com/office/powerpoint/2010/main" val="41841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7397-984B-BB82-7BD5-564494AC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5043-CADA-EAA7-FBB4-A1F34EA10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Extended Euclidean Algorithm is an extension of the Euclidean Algorithm.</a:t>
            </a:r>
          </a:p>
          <a:p>
            <a:r>
              <a:rPr lang="en-US" dirty="0"/>
              <a:t>In addition to finding the greatest common divisor (GCD) of two integers, it also finds coefficients (often called Bézout coefficients) x and y such that: </a:t>
            </a:r>
            <a:r>
              <a:rPr lang="en-US" dirty="0">
                <a:solidFill>
                  <a:srgbClr val="FF0000"/>
                </a:solidFill>
              </a:rPr>
              <a:t>GCD(a,b) = ax + by</a:t>
            </a:r>
          </a:p>
          <a:p>
            <a:r>
              <a:rPr lang="en-US" dirty="0"/>
              <a:t>This is particularly useful in applications like cryptography, where you need to find the modular inverse of a number.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Let’s take up our previous example. GCD(60,24) = 12</a:t>
            </a:r>
          </a:p>
          <a:p>
            <a:pPr lvl="1"/>
            <a:r>
              <a:rPr lang="en-US" dirty="0"/>
              <a:t>Express 12 as a linear combination of 60 and 24</a:t>
            </a:r>
          </a:p>
          <a:p>
            <a:pPr lvl="1"/>
            <a:r>
              <a:rPr lang="en-US" dirty="0"/>
              <a:t>12 = 60 – 24*2 = 60*1 – 24*2</a:t>
            </a:r>
          </a:p>
          <a:p>
            <a:pPr lvl="1"/>
            <a:r>
              <a:rPr lang="en-US" dirty="0"/>
              <a:t>x = 1 and y = -2</a:t>
            </a:r>
          </a:p>
        </p:txBody>
      </p:sp>
    </p:spTree>
    <p:extLst>
      <p:ext uri="{BB962C8B-B14F-4D97-AF65-F5344CB8AC3E}">
        <p14:creationId xmlns:p14="http://schemas.microsoft.com/office/powerpoint/2010/main" val="37240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ales new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ales new" id="{D9CB7F8C-E5C7-4B13-948B-C8E5BA321DB9}" vid="{C302B8F8-6D6B-4D65-A37E-701BC60FD685}"/>
    </a:ext>
  </a:extLst>
</a:theme>
</file>

<file path=ppt/theme/theme2.xml><?xml version="1.0" encoding="utf-8"?>
<a:theme xmlns:a="http://schemas.openxmlformats.org/drawingml/2006/main" name="PPT Template 2023 - English version- 12-10-23 - NKV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Thales new</Template>
  <TotalTime>0</TotalTime>
  <Words>3200</Words>
  <Application>Microsoft Office PowerPoint</Application>
  <PresentationFormat>Widescreen</PresentationFormat>
  <Paragraphs>279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Google Sans</vt:lpstr>
      <vt:lpstr>Söhne</vt:lpstr>
      <vt:lpstr>Wingdings 3</vt:lpstr>
      <vt:lpstr>Thales new</vt:lpstr>
      <vt:lpstr>PPT Template 2023 - English version- 12-10-23 - NKV</vt:lpstr>
      <vt:lpstr>Applied Asymmetric Cryptography  Anshul Gupta</vt:lpstr>
      <vt:lpstr>Anshul Gupta Distinguished Technical Lead DES, MCS</vt:lpstr>
      <vt:lpstr>Agenda of the program</vt:lpstr>
      <vt:lpstr>Prerequisites </vt:lpstr>
      <vt:lpstr>What is Cryptography ? </vt:lpstr>
      <vt:lpstr>Symmetric Cryptography</vt:lpstr>
      <vt:lpstr>Asymmetric Cryptography</vt:lpstr>
      <vt:lpstr>Euclidean Algorithm</vt:lpstr>
      <vt:lpstr>Extended Euclidean Algorithm</vt:lpstr>
      <vt:lpstr>Rivest Shamir Adleman (RSA)</vt:lpstr>
      <vt:lpstr>RSA Key Generation Process</vt:lpstr>
      <vt:lpstr>RSA Key Generation Process</vt:lpstr>
      <vt:lpstr>RSA Encryption and Decryption</vt:lpstr>
      <vt:lpstr>RSA Example – Key Pair Generation</vt:lpstr>
      <vt:lpstr>RSA Example – Key Pair Generation</vt:lpstr>
      <vt:lpstr>RSA Example – Key Pair Generation</vt:lpstr>
      <vt:lpstr>RSA Example – Encryption and Decryption</vt:lpstr>
      <vt:lpstr>RSA Example – Encryption and Decryption</vt:lpstr>
      <vt:lpstr>Why does RSA work ? </vt:lpstr>
      <vt:lpstr>Primitive Roots</vt:lpstr>
      <vt:lpstr>Primitive Roots – Example</vt:lpstr>
      <vt:lpstr>Discrete Logarithmic Problem</vt:lpstr>
      <vt:lpstr>Discrete Logarithmic Problem</vt:lpstr>
      <vt:lpstr>Diffie Helman Key Exchange</vt:lpstr>
      <vt:lpstr>Diffie Helman - Algorithm</vt:lpstr>
      <vt:lpstr>Diffie Helman - Algorithm</vt:lpstr>
      <vt:lpstr>Diffie Helman - Example</vt:lpstr>
      <vt:lpstr>Elliptic Curve Cryptography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 Akash</dc:creator>
  <cp:lastModifiedBy>GUPTA Anshul</cp:lastModifiedBy>
  <cp:revision>180</cp:revision>
  <dcterms:created xsi:type="dcterms:W3CDTF">2023-10-23T05:17:51Z</dcterms:created>
  <dcterms:modified xsi:type="dcterms:W3CDTF">2024-08-05T09:29:35Z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c1d335-5221-4a6a-889f-c684b2c8474c_Enabled">
    <vt:lpwstr>true</vt:lpwstr>
  </property>
  <property fmtid="{D5CDD505-2E9C-101B-9397-08002B2CF9AE}" pid="3" name="MSIP_Label_c6c1d335-5221-4a6a-889f-c684b2c8474c_SetDate">
    <vt:lpwstr>2024-08-05T09:29:35Z</vt:lpwstr>
  </property>
  <property fmtid="{D5CDD505-2E9C-101B-9397-08002B2CF9AE}" pid="4" name="MSIP_Label_c6c1d335-5221-4a6a-889f-c684b2c8474c_Method">
    <vt:lpwstr>Standard</vt:lpwstr>
  </property>
  <property fmtid="{D5CDD505-2E9C-101B-9397-08002B2CF9AE}" pid="5" name="MSIP_Label_c6c1d335-5221-4a6a-889f-c684b2c8474c_Name">
    <vt:lpwstr>DIS Limited Distribution Scope</vt:lpwstr>
  </property>
  <property fmtid="{D5CDD505-2E9C-101B-9397-08002B2CF9AE}" pid="6" name="MSIP_Label_c6c1d335-5221-4a6a-889f-c684b2c8474c_SiteId">
    <vt:lpwstr>6e603289-5e46-4e26-ac7c-03a85420a9a5</vt:lpwstr>
  </property>
  <property fmtid="{D5CDD505-2E9C-101B-9397-08002B2CF9AE}" pid="7" name="MSIP_Label_c6c1d335-5221-4a6a-889f-c684b2c8474c_ActionId">
    <vt:lpwstr>83460109-76c8-4c58-bc25-93bed171d219</vt:lpwstr>
  </property>
  <property fmtid="{D5CDD505-2E9C-101B-9397-08002B2CF9AE}" pid="8" name="MSIP_Label_c6c1d335-5221-4a6a-889f-c684b2c8474c_ContentBits">
    <vt:lpwstr>3</vt:lpwstr>
  </property>
</Properties>
</file>